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8" roundtripDataSignature="AMtx7miBzi+2gziZKhdPmTJLv7WGnfHKd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e107161bc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e107161b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e107161bc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e107161b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e107161bc_0_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e107161b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e14f2d703_0_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e14f2d70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14f2d703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14f2d7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5e14f2d703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5e14f2d70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e14f2d703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5e14f2d70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e107161bc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e107161b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8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2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5" name="Google Shape;35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3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4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4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8" name="Google Shape;48;p14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14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14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5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 txBox="1"/>
          <p:nvPr>
            <p:ph type="ctrTitle"/>
          </p:nvPr>
        </p:nvSpPr>
        <p:spPr>
          <a:xfrm>
            <a:off x="655320" y="2671011"/>
            <a:ext cx="4758891" cy="23369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20"/>
              <a:buFont typeface="Calibri"/>
              <a:buNone/>
            </a:pPr>
            <a:r>
              <a:rPr lang="en-US" sz="4320"/>
              <a:t>Concrete Deluge: Urban Sprawl’s</a:t>
            </a:r>
            <a:endParaRPr sz="432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20"/>
              <a:buFont typeface="Calibri"/>
              <a:buNone/>
            </a:pPr>
            <a:r>
              <a:rPr lang="en-US" sz="4320"/>
              <a:t>Impact on Flooding </a:t>
            </a:r>
            <a:endParaRPr/>
          </a:p>
        </p:txBody>
      </p:sp>
      <p:sp>
        <p:nvSpPr>
          <p:cNvPr id="86" name="Google Shape;86;p1"/>
          <p:cNvSpPr txBox="1"/>
          <p:nvPr>
            <p:ph idx="1" type="subTitle"/>
          </p:nvPr>
        </p:nvSpPr>
        <p:spPr>
          <a:xfrm>
            <a:off x="655320" y="330359"/>
            <a:ext cx="4758891" cy="1655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Stacey Hood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Brian Labelle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Maria Squier </a:t>
            </a:r>
            <a:endParaRPr/>
          </a:p>
        </p:txBody>
      </p:sp>
      <p:cxnSp>
        <p:nvCxnSpPr>
          <p:cNvPr id="87" name="Google Shape;87;p1"/>
          <p:cNvCxnSpPr/>
          <p:nvPr/>
        </p:nvCxnSpPr>
        <p:spPr>
          <a:xfrm>
            <a:off x="655320" y="2316480"/>
            <a:ext cx="4114800" cy="0"/>
          </a:xfrm>
          <a:prstGeom prst="straightConnector1">
            <a:avLst/>
          </a:prstGeom>
          <a:noFill/>
          <a:ln cap="sq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A view of a city with tall buildings in the background&#10;&#10;Description automatically generated" id="88" name="Google Shape;88;p1"/>
          <p:cNvPicPr preferRelativeResize="0"/>
          <p:nvPr/>
        </p:nvPicPr>
        <p:blipFill rotWithShape="1">
          <a:blip r:embed="rId3">
            <a:alphaModFix/>
          </a:blip>
          <a:srcRect b="0" l="23184" r="20508" t="0"/>
          <a:stretch/>
        </p:blipFill>
        <p:spPr>
          <a:xfrm>
            <a:off x="5913124" y="10"/>
            <a:ext cx="6278877" cy="6857990"/>
          </a:xfrm>
          <a:custGeom>
            <a:rect b="b" l="l" r="r" t="t"/>
            <a:pathLst>
              <a:path extrusionOk="0" h="6858000" w="6278877">
                <a:moveTo>
                  <a:pt x="45571" y="0"/>
                </a:moveTo>
                <a:lnTo>
                  <a:pt x="6278877" y="0"/>
                </a:lnTo>
                <a:lnTo>
                  <a:pt x="6278877" y="6858000"/>
                </a:lnTo>
                <a:lnTo>
                  <a:pt x="3292307" y="6858000"/>
                </a:lnTo>
                <a:lnTo>
                  <a:pt x="3181525" y="6786980"/>
                </a:lnTo>
                <a:cubicBezTo>
                  <a:pt x="1262020" y="5490189"/>
                  <a:pt x="0" y="3294101"/>
                  <a:pt x="0" y="803252"/>
                </a:cubicBezTo>
                <a:cubicBezTo>
                  <a:pt x="0" y="554167"/>
                  <a:pt x="12619" y="308030"/>
                  <a:pt x="37255" y="65445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g5e107161bc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6275" y="872400"/>
            <a:ext cx="7389248" cy="5146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5e107161bc_0_15"/>
          <p:cNvSpPr txBox="1"/>
          <p:nvPr/>
        </p:nvSpPr>
        <p:spPr>
          <a:xfrm>
            <a:off x="266400" y="300000"/>
            <a:ext cx="2748900" cy="14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West Houston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4" name="Google Shape;154;g5e107161bc_0_15"/>
          <p:cNvCxnSpPr/>
          <p:nvPr/>
        </p:nvCxnSpPr>
        <p:spPr>
          <a:xfrm flipH="1" rot="10800000">
            <a:off x="236112" y="1618198"/>
            <a:ext cx="2409600" cy="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5" name="Google Shape;155;g5e107161bc_0_15"/>
          <p:cNvSpPr txBox="1"/>
          <p:nvPr/>
        </p:nvSpPr>
        <p:spPr>
          <a:xfrm>
            <a:off x="228600" y="1783475"/>
            <a:ext cx="2786700" cy="3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area of the Addicks compaction measurements showed the largest average compaction in the Houston area from 2000-2018 and a significant number of claims over $25K from Harvey.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g5e107161bc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7575" y="700350"/>
            <a:ext cx="7632000" cy="5490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1" name="Google Shape;161;g5e107161bc_0_11"/>
          <p:cNvCxnSpPr/>
          <p:nvPr/>
        </p:nvCxnSpPr>
        <p:spPr>
          <a:xfrm flipH="1" rot="10800000">
            <a:off x="236112" y="1618198"/>
            <a:ext cx="2409600" cy="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2" name="Google Shape;162;g5e107161bc_0_11"/>
          <p:cNvSpPr txBox="1"/>
          <p:nvPr/>
        </p:nvSpPr>
        <p:spPr>
          <a:xfrm>
            <a:off x="266400" y="300000"/>
            <a:ext cx="2748900" cy="14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Northeast </a:t>
            </a: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Houston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g5e107161bc_0_11"/>
          <p:cNvSpPr txBox="1"/>
          <p:nvPr/>
        </p:nvSpPr>
        <p:spPr>
          <a:xfrm>
            <a:off x="228600" y="1783475"/>
            <a:ext cx="2409600" cy="3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area of Northeast Houston showed significant compaction measurements and a significant number of claims over $25K from Harvey.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g5e107161bc_0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3000" y="744087"/>
            <a:ext cx="7101651" cy="5403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9" name="Google Shape;169;g5e107161bc_0_25"/>
          <p:cNvCxnSpPr/>
          <p:nvPr/>
        </p:nvCxnSpPr>
        <p:spPr>
          <a:xfrm flipH="1" rot="10800000">
            <a:off x="236112" y="1618198"/>
            <a:ext cx="2409600" cy="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0" name="Google Shape;170;g5e107161bc_0_25"/>
          <p:cNvSpPr txBox="1"/>
          <p:nvPr/>
        </p:nvSpPr>
        <p:spPr>
          <a:xfrm>
            <a:off x="266400" y="300000"/>
            <a:ext cx="2748900" cy="14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South</a:t>
            </a: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east Houston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g5e107161bc_0_25"/>
          <p:cNvSpPr txBox="1"/>
          <p:nvPr/>
        </p:nvSpPr>
        <p:spPr>
          <a:xfrm>
            <a:off x="228600" y="1783475"/>
            <a:ext cx="2965500" cy="3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area of Southeast Houston showed the second largest compaction measurements and a large number of claims over $25K from Harvey.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6" name="Google Shape;176;g5e14f2d703_0_25"/>
          <p:cNvCxnSpPr/>
          <p:nvPr/>
        </p:nvCxnSpPr>
        <p:spPr>
          <a:xfrm>
            <a:off x="236112" y="2076298"/>
            <a:ext cx="4014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7" name="Google Shape;177;g5e14f2d703_0_25"/>
          <p:cNvSpPr txBox="1"/>
          <p:nvPr/>
        </p:nvSpPr>
        <p:spPr>
          <a:xfrm>
            <a:off x="317075" y="1231200"/>
            <a:ext cx="3933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Calibri"/>
                <a:ea typeface="Calibri"/>
                <a:cs typeface="Calibri"/>
                <a:sym typeface="Calibri"/>
              </a:rPr>
              <a:t>Q &amp; A </a:t>
            </a:r>
            <a:endParaRPr sz="4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view of a city with tall buildings in the background&#10;&#10;Description automatically generated" id="178" name="Google Shape;178;g5e14f2d703_0_25"/>
          <p:cNvPicPr preferRelativeResize="0"/>
          <p:nvPr/>
        </p:nvPicPr>
        <p:blipFill rotWithShape="1">
          <a:blip r:embed="rId3">
            <a:alphaModFix/>
          </a:blip>
          <a:srcRect b="0" l="23181" r="20512" t="0"/>
          <a:stretch/>
        </p:blipFill>
        <p:spPr>
          <a:xfrm>
            <a:off x="5913124" y="10"/>
            <a:ext cx="6278877" cy="6858000"/>
          </a:xfrm>
          <a:custGeom>
            <a:rect b="b" l="l" r="r" t="t"/>
            <a:pathLst>
              <a:path extrusionOk="0" h="6858000" w="6278877">
                <a:moveTo>
                  <a:pt x="45571" y="0"/>
                </a:moveTo>
                <a:lnTo>
                  <a:pt x="6278877" y="0"/>
                </a:lnTo>
                <a:lnTo>
                  <a:pt x="6278877" y="6858000"/>
                </a:lnTo>
                <a:lnTo>
                  <a:pt x="3292307" y="6858000"/>
                </a:lnTo>
                <a:lnTo>
                  <a:pt x="3181525" y="6786980"/>
                </a:lnTo>
                <a:cubicBezTo>
                  <a:pt x="1262020" y="5490189"/>
                  <a:pt x="0" y="3294101"/>
                  <a:pt x="0" y="803252"/>
                </a:cubicBezTo>
                <a:cubicBezTo>
                  <a:pt x="0" y="554167"/>
                  <a:pt x="12619" y="308030"/>
                  <a:pt x="37255" y="65445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g5e14f2d703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1652056" cy="655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g5e14f2d703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1652056" cy="655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 up of a map&#10;&#10;Description automatically generated" id="103" name="Google Shape;103;p2"/>
          <p:cNvPicPr preferRelativeResize="0"/>
          <p:nvPr/>
        </p:nvPicPr>
        <p:blipFill rotWithShape="1">
          <a:blip r:embed="rId3">
            <a:alphaModFix/>
          </a:blip>
          <a:srcRect b="0" l="0" r="0" t="2267"/>
          <a:stretch/>
        </p:blipFill>
        <p:spPr>
          <a:xfrm>
            <a:off x="4251050" y="0"/>
            <a:ext cx="7940949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"/>
          <p:cNvSpPr txBox="1"/>
          <p:nvPr/>
        </p:nvSpPr>
        <p:spPr>
          <a:xfrm>
            <a:off x="236100" y="321975"/>
            <a:ext cx="4352100" cy="17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Sediment Compaction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vs.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Building Permits </a:t>
            </a:r>
            <a:endParaRPr/>
          </a:p>
        </p:txBody>
      </p:sp>
      <p:sp>
        <p:nvSpPr>
          <p:cNvPr id="105" name="Google Shape;105;p2"/>
          <p:cNvSpPr txBox="1"/>
          <p:nvPr/>
        </p:nvSpPr>
        <p:spPr>
          <a:xfrm>
            <a:off x="183275" y="2402175"/>
            <a:ext cx="4250700" cy="3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city of Houston and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nearby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counties have experienced an exponential amount of residential and commercial growth. The plot above demonstrates the growth of the given building permits since 2000’s.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Soil compaction or subsidence is the process by which the porosity of a sediment is decreased as a result of its mineral grains being squeezed together by the weight of overlying sediment or by mechanical means.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6" name="Google Shape;106;p2"/>
          <p:cNvCxnSpPr/>
          <p:nvPr/>
        </p:nvCxnSpPr>
        <p:spPr>
          <a:xfrm>
            <a:off x="236112" y="2076298"/>
            <a:ext cx="401494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"/>
          <p:cNvSpPr txBox="1"/>
          <p:nvPr>
            <p:ph type="title"/>
          </p:nvPr>
        </p:nvSpPr>
        <p:spPr>
          <a:xfrm>
            <a:off x="152400" y="517525"/>
            <a:ext cx="4896000" cy="176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Construction Impact on Compaction</a:t>
            </a:r>
            <a:endParaRPr/>
          </a:p>
        </p:txBody>
      </p:sp>
      <p:sp>
        <p:nvSpPr>
          <p:cNvPr id="112" name="Google Shape;112;p4"/>
          <p:cNvSpPr txBox="1"/>
          <p:nvPr/>
        </p:nvSpPr>
        <p:spPr>
          <a:xfrm>
            <a:off x="199900" y="2360250"/>
            <a:ext cx="4449300" cy="19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regression analysis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demonstrates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how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construction permits have increased in recent years. Meanwhile,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subsidence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has increased linearly with the increase of construction activity.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pic>
        <p:nvPicPr>
          <p:cNvPr id="113" name="Google Shape;113;p4"/>
          <p:cNvPicPr preferRelativeResize="0"/>
          <p:nvPr/>
        </p:nvPicPr>
        <p:blipFill rotWithShape="1">
          <a:blip r:embed="rId3">
            <a:alphaModFix/>
          </a:blip>
          <a:srcRect b="0" l="7865" r="2553" t="0"/>
          <a:stretch/>
        </p:blipFill>
        <p:spPr>
          <a:xfrm>
            <a:off x="5779400" y="1498975"/>
            <a:ext cx="6108001" cy="4167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4" name="Google Shape;114;p4"/>
          <p:cNvCxnSpPr/>
          <p:nvPr/>
        </p:nvCxnSpPr>
        <p:spPr>
          <a:xfrm>
            <a:off x="236112" y="2076298"/>
            <a:ext cx="4014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"/>
          <p:cNvSpPr txBox="1"/>
          <p:nvPr>
            <p:ph type="title"/>
          </p:nvPr>
        </p:nvSpPr>
        <p:spPr>
          <a:xfrm>
            <a:off x="271750" y="512600"/>
            <a:ext cx="4014900" cy="147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lang="en-US" sz="4800"/>
              <a:t>Correlation</a:t>
            </a:r>
            <a:endParaRPr sz="48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lang="en-US" sz="4800"/>
              <a:t>Matrix</a:t>
            </a:r>
            <a:endParaRPr/>
          </a:p>
        </p:txBody>
      </p:sp>
      <p:cxnSp>
        <p:nvCxnSpPr>
          <p:cNvPr id="120" name="Google Shape;120;p3"/>
          <p:cNvCxnSpPr/>
          <p:nvPr/>
        </p:nvCxnSpPr>
        <p:spPr>
          <a:xfrm>
            <a:off x="236112" y="2076298"/>
            <a:ext cx="401494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21" name="Google Shape;121;p3"/>
          <p:cNvPicPr preferRelativeResize="0"/>
          <p:nvPr/>
        </p:nvPicPr>
        <p:blipFill rotWithShape="1">
          <a:blip r:embed="rId3">
            <a:alphaModFix/>
          </a:blip>
          <a:srcRect b="0" l="0" r="12157" t="2056"/>
          <a:stretch/>
        </p:blipFill>
        <p:spPr>
          <a:xfrm>
            <a:off x="6458550" y="1104962"/>
            <a:ext cx="5362374" cy="4648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3"/>
          <p:cNvSpPr txBox="1"/>
          <p:nvPr/>
        </p:nvSpPr>
        <p:spPr>
          <a:xfrm>
            <a:off x="295125" y="2376600"/>
            <a:ext cx="5071800" cy="27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The correlation matrix analyzes the significant relationship between the yearly 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precipitation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 in Houston, soil compaction average, number of permits, and the value of construction.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The monetary value of the permits has minimal to no significance on soil compaction.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The soil compaction and precipitation have significant correlation.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ell phone&#10;&#10;Description automatically generated" id="127" name="Google Shape;12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82050" y="603638"/>
            <a:ext cx="6614110" cy="5650724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5"/>
          <p:cNvSpPr txBox="1"/>
          <p:nvPr/>
        </p:nvSpPr>
        <p:spPr>
          <a:xfrm>
            <a:off x="939775" y="6159000"/>
            <a:ext cx="93123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9" name="Google Shape;129;p5"/>
          <p:cNvCxnSpPr/>
          <p:nvPr/>
        </p:nvCxnSpPr>
        <p:spPr>
          <a:xfrm>
            <a:off x="236112" y="2076298"/>
            <a:ext cx="4014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0" name="Google Shape;130;p5"/>
          <p:cNvSpPr txBox="1"/>
          <p:nvPr/>
        </p:nvSpPr>
        <p:spPr>
          <a:xfrm>
            <a:off x="266400" y="681000"/>
            <a:ext cx="4448400" cy="13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Sediment Compaction Throughout Houston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5"/>
          <p:cNvSpPr txBox="1"/>
          <p:nvPr/>
        </p:nvSpPr>
        <p:spPr>
          <a:xfrm>
            <a:off x="279075" y="2454825"/>
            <a:ext cx="4233000" cy="30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Sediment compaction varies throughout the city of Houston as a result of over construction distribution providing mechanical forces, groundwater level decrease, and elevation.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Since 2000 the compaction has been measured with the utilization of water wells.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g5e14f2d703_0_10"/>
          <p:cNvPicPr preferRelativeResize="0"/>
          <p:nvPr/>
        </p:nvPicPr>
        <p:blipFill rotWithShape="1">
          <a:blip r:embed="rId3">
            <a:alphaModFix/>
          </a:blip>
          <a:srcRect b="9526" l="0" r="10233" t="0"/>
          <a:stretch/>
        </p:blipFill>
        <p:spPr>
          <a:xfrm>
            <a:off x="4093825" y="397475"/>
            <a:ext cx="7903075" cy="619952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g5e14f2d703_0_10"/>
          <p:cNvSpPr txBox="1"/>
          <p:nvPr/>
        </p:nvSpPr>
        <p:spPr>
          <a:xfrm>
            <a:off x="236100" y="300000"/>
            <a:ext cx="3908400" cy="17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Sediment Compaction 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Mapped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8" name="Google Shape;138;g5e14f2d703_0_10"/>
          <p:cNvCxnSpPr/>
          <p:nvPr/>
        </p:nvCxnSpPr>
        <p:spPr>
          <a:xfrm flipH="1" rot="10800000">
            <a:off x="236112" y="2147698"/>
            <a:ext cx="3104100" cy="4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9" name="Google Shape;139;g5e14f2d703_0_10"/>
          <p:cNvSpPr txBox="1"/>
          <p:nvPr/>
        </p:nvSpPr>
        <p:spPr>
          <a:xfrm>
            <a:off x="152400" y="22860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amount of s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ediment compaction can be seen in varying degrees in the Houston area.  The darker areas show the areas with the most compaction.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g5e107161bc_0_3"/>
          <p:cNvPicPr preferRelativeResize="0"/>
          <p:nvPr/>
        </p:nvPicPr>
        <p:blipFill rotWithShape="1">
          <a:blip r:embed="rId3">
            <a:alphaModFix/>
          </a:blip>
          <a:srcRect b="0" l="0" r="0" t="5096"/>
          <a:stretch/>
        </p:blipFill>
        <p:spPr>
          <a:xfrm>
            <a:off x="2852575" y="118250"/>
            <a:ext cx="9229152" cy="6606723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g5e107161bc_0_3"/>
          <p:cNvSpPr txBox="1"/>
          <p:nvPr/>
        </p:nvSpPr>
        <p:spPr>
          <a:xfrm>
            <a:off x="228600" y="2774075"/>
            <a:ext cx="2246700" cy="3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Comparison of areas with a count of FEMA claims for Harvey repair over $25K and areas of compaction.  The darker blue areas show greater compaction.  The red areas show greater number of Harvey claims.</a:t>
            </a:r>
            <a:endParaRPr/>
          </a:p>
        </p:txBody>
      </p:sp>
      <p:cxnSp>
        <p:nvCxnSpPr>
          <p:cNvPr id="146" name="Google Shape;146;g5e107161bc_0_3"/>
          <p:cNvCxnSpPr/>
          <p:nvPr/>
        </p:nvCxnSpPr>
        <p:spPr>
          <a:xfrm flipH="1" rot="10800000">
            <a:off x="236112" y="2684998"/>
            <a:ext cx="2409600" cy="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7" name="Google Shape;147;g5e107161bc_0_3"/>
          <p:cNvSpPr txBox="1"/>
          <p:nvPr/>
        </p:nvSpPr>
        <p:spPr>
          <a:xfrm>
            <a:off x="266400" y="300000"/>
            <a:ext cx="2748900" cy="22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Compaction vs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Harvey Damage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2019-07-27T20:26:39Z</dcterms:created>
  <dc:creator>Maria Squier</dc:creator>
</cp:coreProperties>
</file>